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</p:sldMasterIdLst>
  <p:notesMasterIdLst>
    <p:notesMasterId r:id="rId6"/>
  </p:notesMasterIdLst>
  <p:sldIdLst>
    <p:sldId id="274" r:id="rId3"/>
    <p:sldId id="270" r:id="rId4"/>
    <p:sldId id="272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79">
          <p15:clr>
            <a:srgbClr val="A4A3A4"/>
          </p15:clr>
        </p15:guide>
        <p15:guide id="2" pos="25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146" autoAdjust="0"/>
  </p:normalViewPr>
  <p:slideViewPr>
    <p:cSldViewPr snapToGrid="0">
      <p:cViewPr>
        <p:scale>
          <a:sx n="77" d="100"/>
          <a:sy n="77" d="100"/>
        </p:scale>
        <p:origin x="1200" y="-120"/>
      </p:cViewPr>
      <p:guideLst>
        <p:guide orient="horz" pos="2479"/>
        <p:guide pos="25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58BCA6C-F07E-4E96-8CA0-7EE46B30913D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A020356-C871-491B-8DA3-17604FB9F79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FE452-29D8-46EA-826C-C6A9463CEB76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3BC87-470D-4377-843A-2ABBE4A72C6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383D6-16AE-4A47-B2F4-EE6AE31BD15C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FBA27-8365-46EE-8B30-EA40CE3827E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4F74B-1392-417A-AFE6-564D5AC5EB9D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EAED3-06D6-4BDC-80F9-2C742261047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558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4709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0491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8445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88177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71016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5102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6525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D8C1C-3F8A-47EF-B57E-3CE01177B51C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4F781-504C-4082-8146-070F14C486B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41008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2647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899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2A18F-EE65-496A-A95D-DE8D7E47FC39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598A8-08BD-419F-AD7E-B10480AE6A0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A4587-CEFD-4112-B70A-53217C0FE720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C3D80-3805-4B3B-AA5F-4A3640FD3E5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8E97B-B00E-4005-BCEB-354DA72184F5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A96F9-B0E9-4BFE-991D-9DD29D0BC8B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4E624-F598-4B25-85E2-01A808F947E1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C26A4-D731-4E05-9B69-91EECBD077B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DB7A9-ACD3-4416-8977-9296F2E4F683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E0716-C414-4B92-A58F-420F988BC95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D8F5-0B64-4AF2-B42C-2BB7B3831EC3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38FB6-D4E2-4CAC-B4AF-3E971E2D0DE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08FE2-01C8-410A-A626-B23B60ECDD07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3EA-946D-4085-8B66-C9E4F608FDD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440840-CFBC-461B-BD72-F0A36F0C4602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C01378-0064-4D54-8C0F-0D336BAEFFD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84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5871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emf"/><Relationship Id="rId7" Type="http://schemas.openxmlformats.org/officeDocument/2006/relationships/image" Target="../media/image10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799" y="178418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/>
              <a:t>6.2. DULJINA KRUŽNOG LUKA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45690" y="1518469"/>
            <a:ext cx="8052619" cy="4375150"/>
          </a:xfrm>
        </p:spPr>
        <p:txBody>
          <a:bodyPr/>
          <a:lstStyle/>
          <a:p>
            <a:r>
              <a:rPr lang="hr-HR" dirty="0"/>
              <a:t>Središnji kut kružnice</a:t>
            </a:r>
          </a:p>
        </p:txBody>
      </p:sp>
    </p:spTree>
    <p:extLst>
      <p:ext uri="{BB962C8B-B14F-4D97-AF65-F5344CB8AC3E}">
        <p14:creationId xmlns:p14="http://schemas.microsoft.com/office/powerpoint/2010/main" val="196726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kstniOkvir 42"/>
          <p:cNvSpPr txBox="1">
            <a:spLocks noChangeArrowheads="1"/>
          </p:cNvSpPr>
          <p:nvPr/>
        </p:nvSpPr>
        <p:spPr bwMode="auto">
          <a:xfrm>
            <a:off x="4564062" y="2817125"/>
            <a:ext cx="534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 dirty="0"/>
              <a:t>Veličina kuta               </a:t>
            </a:r>
            <a:r>
              <a:rPr lang="hr-HR" dirty="0"/>
              <a:t>je </a:t>
            </a:r>
            <a:r>
              <a:rPr lang="hr-HR" sz="2400" dirty="0">
                <a:sym typeface="Symbol" panose="05050102010706020507" pitchFamily="18" charset="2"/>
              </a:rPr>
              <a:t>.</a:t>
            </a:r>
            <a:endParaRPr lang="hr-HR" sz="2400" b="1" dirty="0">
              <a:solidFill>
                <a:srgbClr val="0070C0"/>
              </a:solidFill>
            </a:endParaRPr>
          </a:p>
        </p:txBody>
      </p:sp>
      <p:sp>
        <p:nvSpPr>
          <p:cNvPr id="32" name="Luk 31"/>
          <p:cNvSpPr>
            <a:spLocks noChangeAspect="1"/>
          </p:cNvSpPr>
          <p:nvPr/>
        </p:nvSpPr>
        <p:spPr>
          <a:xfrm>
            <a:off x="1519089" y="2282825"/>
            <a:ext cx="971550" cy="973138"/>
          </a:xfrm>
          <a:prstGeom prst="arc">
            <a:avLst>
              <a:gd name="adj1" fmla="val 5571803"/>
              <a:gd name="adj2" fmla="val 2857942"/>
            </a:avLst>
          </a:prstGeom>
          <a:solidFill>
            <a:srgbClr val="FFC000">
              <a:alpha val="35000"/>
            </a:srgbClr>
          </a:solidFill>
          <a:ln w="2540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2" name="TekstniOkvir 41"/>
          <p:cNvSpPr txBox="1">
            <a:spLocks noChangeArrowheads="1"/>
          </p:cNvSpPr>
          <p:nvPr/>
        </p:nvSpPr>
        <p:spPr bwMode="auto">
          <a:xfrm>
            <a:off x="3794125" y="1620838"/>
            <a:ext cx="5349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 dirty="0"/>
              <a:t>Središnjem kutu              </a:t>
            </a:r>
            <a:r>
              <a:rPr lang="hr-HR" dirty="0"/>
              <a:t>kružnice pridruženi su:</a:t>
            </a:r>
            <a:endParaRPr lang="hr-HR" b="1" dirty="0">
              <a:solidFill>
                <a:srgbClr val="0070C0"/>
              </a:solidFill>
            </a:endParaRPr>
          </a:p>
        </p:txBody>
      </p:sp>
      <p:sp>
        <p:nvSpPr>
          <p:cNvPr id="57" name="TekstniOkvir 56"/>
          <p:cNvSpPr txBox="1">
            <a:spLocks noChangeArrowheads="1"/>
          </p:cNvSpPr>
          <p:nvPr/>
        </p:nvSpPr>
        <p:spPr bwMode="auto">
          <a:xfrm>
            <a:off x="4541838" y="2316163"/>
            <a:ext cx="1549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/>
              <a:t>b) </a:t>
            </a:r>
            <a:r>
              <a:rPr lang="hr-HR" b="1">
                <a:solidFill>
                  <a:srgbClr val="FF0000"/>
                </a:solidFill>
              </a:rPr>
              <a:t>kružni luk</a:t>
            </a:r>
            <a:endParaRPr lang="hr-HR"/>
          </a:p>
        </p:txBody>
      </p:sp>
      <p:sp>
        <p:nvSpPr>
          <p:cNvPr id="27" name="Elipsa 26"/>
          <p:cNvSpPr/>
          <p:nvPr/>
        </p:nvSpPr>
        <p:spPr>
          <a:xfrm>
            <a:off x="374650" y="1135063"/>
            <a:ext cx="3168650" cy="316865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464" name="Arc 32"/>
          <p:cNvSpPr>
            <a:spLocks/>
          </p:cNvSpPr>
          <p:nvPr/>
        </p:nvSpPr>
        <p:spPr bwMode="auto">
          <a:xfrm>
            <a:off x="1979613" y="2720975"/>
            <a:ext cx="1016000" cy="1571625"/>
          </a:xfrm>
          <a:custGeom>
            <a:avLst/>
            <a:gdLst>
              <a:gd name="T0" fmla="*/ 1016000 w 13995"/>
              <a:gd name="T1" fmla="*/ 1197127 h 21600"/>
              <a:gd name="T2" fmla="*/ 4719 w 13995"/>
              <a:gd name="T3" fmla="*/ 1571625 h 21600"/>
              <a:gd name="T4" fmla="*/ 0 w 13995"/>
              <a:gd name="T5" fmla="*/ 0 h 21600"/>
              <a:gd name="T6" fmla="*/ 0 60000 65536"/>
              <a:gd name="T7" fmla="*/ 0 60000 65536"/>
              <a:gd name="T8" fmla="*/ 0 60000 65536"/>
              <a:gd name="T9" fmla="*/ 0 w 13995"/>
              <a:gd name="T10" fmla="*/ 0 h 21600"/>
              <a:gd name="T11" fmla="*/ 13995 w 139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95" h="21600" fill="none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</a:path>
              <a:path w="13995" h="21600" stroke="0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1984375" y="3932238"/>
            <a:ext cx="1020763" cy="373062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Arc 8"/>
          <p:cNvSpPr>
            <a:spLocks/>
          </p:cNvSpPr>
          <p:nvPr/>
        </p:nvSpPr>
        <p:spPr bwMode="auto">
          <a:xfrm>
            <a:off x="1971675" y="2714625"/>
            <a:ext cx="438150" cy="649288"/>
          </a:xfrm>
          <a:custGeom>
            <a:avLst/>
            <a:gdLst>
              <a:gd name="T0" fmla="*/ 438857 w 13871"/>
              <a:gd name="T1" fmla="*/ 498186 h 21599"/>
              <a:gd name="T2" fmla="*/ 4682 w 13871"/>
              <a:gd name="T3" fmla="*/ 649856 h 21599"/>
              <a:gd name="T4" fmla="*/ 0 w 13871"/>
              <a:gd name="T5" fmla="*/ 0 h 21599"/>
              <a:gd name="T6" fmla="*/ 0 60000 65536"/>
              <a:gd name="T7" fmla="*/ 0 60000 65536"/>
              <a:gd name="T8" fmla="*/ 0 60000 65536"/>
              <a:gd name="T9" fmla="*/ 0 w 13871"/>
              <a:gd name="T10" fmla="*/ 0 h 21599"/>
              <a:gd name="T11" fmla="*/ 13871 w 13871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71" h="21599" fill="none" extrusionOk="0">
                <a:moveTo>
                  <a:pt x="13870" y="16557"/>
                </a:moveTo>
                <a:cubicBezTo>
                  <a:pt x="10021" y="19782"/>
                  <a:pt x="5169" y="21565"/>
                  <a:pt x="148" y="21599"/>
                </a:cubicBezTo>
              </a:path>
              <a:path w="13871" h="21599" stroke="0" extrusionOk="0">
                <a:moveTo>
                  <a:pt x="13870" y="16557"/>
                </a:moveTo>
                <a:cubicBezTo>
                  <a:pt x="10021" y="19782"/>
                  <a:pt x="5169" y="21565"/>
                  <a:pt x="148" y="2159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1965325" y="2719388"/>
            <a:ext cx="9525" cy="26273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1974850" y="2719388"/>
            <a:ext cx="1870075" cy="2197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Oval 23"/>
          <p:cNvSpPr>
            <a:spLocks noChangeArrowheads="1"/>
          </p:cNvSpPr>
          <p:nvPr/>
        </p:nvSpPr>
        <p:spPr bwMode="auto">
          <a:xfrm>
            <a:off x="1955800" y="2695575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6" name="Oval 24"/>
          <p:cNvSpPr>
            <a:spLocks noChangeArrowheads="1"/>
          </p:cNvSpPr>
          <p:nvPr/>
        </p:nvSpPr>
        <p:spPr bwMode="auto">
          <a:xfrm>
            <a:off x="2971800" y="3898900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1946275" y="4271963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044" name="TekstniOkvir 35"/>
          <p:cNvSpPr txBox="1">
            <a:spLocks noChangeArrowheads="1"/>
          </p:cNvSpPr>
          <p:nvPr/>
        </p:nvSpPr>
        <p:spPr bwMode="auto">
          <a:xfrm>
            <a:off x="1657350" y="2625725"/>
            <a:ext cx="400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S</a:t>
            </a:r>
          </a:p>
        </p:txBody>
      </p:sp>
      <p:sp>
        <p:nvSpPr>
          <p:cNvPr id="37" name="TekstniOkvir 36"/>
          <p:cNvSpPr txBox="1">
            <a:spLocks noChangeArrowheads="1"/>
          </p:cNvSpPr>
          <p:nvPr/>
        </p:nvSpPr>
        <p:spPr bwMode="auto">
          <a:xfrm>
            <a:off x="3008313" y="37560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B</a:t>
            </a:r>
          </a:p>
        </p:txBody>
      </p:sp>
      <p:sp>
        <p:nvSpPr>
          <p:cNvPr id="38" name="TekstniOkvir 37"/>
          <p:cNvSpPr txBox="1">
            <a:spLocks noChangeArrowheads="1"/>
          </p:cNvSpPr>
          <p:nvPr/>
        </p:nvSpPr>
        <p:spPr bwMode="auto">
          <a:xfrm>
            <a:off x="1674813" y="42608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A</a:t>
            </a:r>
          </a:p>
        </p:txBody>
      </p:sp>
      <p:sp>
        <p:nvSpPr>
          <p:cNvPr id="39" name="TekstniOkvir 38"/>
          <p:cNvSpPr txBox="1">
            <a:spLocks noChangeArrowheads="1"/>
          </p:cNvSpPr>
          <p:nvPr/>
        </p:nvSpPr>
        <p:spPr bwMode="auto">
          <a:xfrm>
            <a:off x="1932778" y="2270818"/>
            <a:ext cx="5683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i="1" dirty="0"/>
              <a:t>α</a:t>
            </a:r>
            <a:r>
              <a:rPr lang="hr-HR" sz="2400" i="1" baseline="-25000" dirty="0"/>
              <a:t>1</a:t>
            </a:r>
          </a:p>
        </p:txBody>
      </p:sp>
      <p:sp>
        <p:nvSpPr>
          <p:cNvPr id="40" name="TekstniOkvir 39"/>
          <p:cNvSpPr txBox="1">
            <a:spLocks noChangeArrowheads="1"/>
          </p:cNvSpPr>
          <p:nvPr/>
        </p:nvSpPr>
        <p:spPr bwMode="auto">
          <a:xfrm>
            <a:off x="1933427" y="2901157"/>
            <a:ext cx="374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i="1" dirty="0"/>
              <a:t>α</a:t>
            </a:r>
            <a:endParaRPr lang="hr-HR" sz="2400" i="1" baseline="-25000" dirty="0"/>
          </a:p>
        </p:txBody>
      </p:sp>
      <p:sp>
        <p:nvSpPr>
          <p:cNvPr id="58" name="TekstniOkvir 57"/>
          <p:cNvSpPr txBox="1">
            <a:spLocks noChangeArrowheads="1"/>
          </p:cNvSpPr>
          <p:nvPr/>
        </p:nvSpPr>
        <p:spPr bwMode="auto">
          <a:xfrm>
            <a:off x="4352925" y="4230688"/>
            <a:ext cx="4908033" cy="72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hr-HR" b="1" dirty="0"/>
              <a:t>(1) Središnji kut              </a:t>
            </a:r>
            <a:r>
              <a:rPr lang="hr-HR" dirty="0"/>
              <a:t>kojem odgovara </a:t>
            </a:r>
            <a:r>
              <a:rPr lang="hr-HR" dirty="0">
                <a:solidFill>
                  <a:srgbClr val="FF0000"/>
                </a:solidFill>
              </a:rPr>
              <a:t>kružni luk</a:t>
            </a:r>
            <a:r>
              <a:rPr lang="hr-HR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9" name="TekstniOkvir 58"/>
          <p:cNvSpPr txBox="1">
            <a:spLocks noChangeArrowheads="1"/>
          </p:cNvSpPr>
          <p:nvPr/>
        </p:nvSpPr>
        <p:spPr bwMode="auto">
          <a:xfrm>
            <a:off x="4067175" y="3740150"/>
            <a:ext cx="5076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dirty="0"/>
              <a:t>Točkama A i B određena su </a:t>
            </a:r>
            <a:r>
              <a:rPr lang="hr-HR" b="1" dirty="0"/>
              <a:t>dva </a:t>
            </a:r>
            <a:r>
              <a:rPr lang="hr-HR" dirty="0"/>
              <a:t>središnja kuta:</a:t>
            </a:r>
          </a:p>
        </p:txBody>
      </p:sp>
      <p:sp>
        <p:nvSpPr>
          <p:cNvPr id="60" name="TekstniOkvir 59"/>
          <p:cNvSpPr txBox="1">
            <a:spLocks noChangeArrowheads="1"/>
          </p:cNvSpPr>
          <p:nvPr/>
        </p:nvSpPr>
        <p:spPr bwMode="auto">
          <a:xfrm>
            <a:off x="4352925" y="4868863"/>
            <a:ext cx="4652852" cy="72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hr-HR" b="1" dirty="0"/>
              <a:t>(2) Središnji kut             </a:t>
            </a:r>
            <a:r>
              <a:rPr lang="hr-HR" dirty="0"/>
              <a:t>kojem odgovara </a:t>
            </a:r>
            <a:r>
              <a:rPr lang="hr-HR" dirty="0">
                <a:solidFill>
                  <a:schemeClr val="accent6">
                    <a:lumMod val="75000"/>
                  </a:schemeClr>
                </a:solidFill>
              </a:rPr>
              <a:t>kružni luk</a:t>
            </a:r>
          </a:p>
        </p:txBody>
      </p:sp>
      <p:sp>
        <p:nvSpPr>
          <p:cNvPr id="61" name="Luk 60"/>
          <p:cNvSpPr>
            <a:spLocks noChangeAspect="1"/>
          </p:cNvSpPr>
          <p:nvPr/>
        </p:nvSpPr>
        <p:spPr>
          <a:xfrm>
            <a:off x="387350" y="1158875"/>
            <a:ext cx="3167063" cy="3167063"/>
          </a:xfrm>
          <a:prstGeom prst="arc">
            <a:avLst>
              <a:gd name="adj1" fmla="val 5571803"/>
              <a:gd name="adj2" fmla="val 2857942"/>
            </a:avLst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54" name="TekstniOkvir 69"/>
          <p:cNvSpPr txBox="1">
            <a:spLocks noChangeArrowheads="1"/>
          </p:cNvSpPr>
          <p:nvPr/>
        </p:nvSpPr>
        <p:spPr bwMode="auto">
          <a:xfrm>
            <a:off x="280270" y="406400"/>
            <a:ext cx="81453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2400" b="1" dirty="0"/>
              <a:t>Središnji kut kružnice </a:t>
            </a:r>
            <a:r>
              <a:rPr lang="hr-HR" sz="2400" dirty="0"/>
              <a:t>je kut čiji je vrh središte kružnice.</a:t>
            </a:r>
            <a:endParaRPr lang="hr-HR" sz="2400" b="1" dirty="0"/>
          </a:p>
        </p:txBody>
      </p:sp>
      <p:sp>
        <p:nvSpPr>
          <p:cNvPr id="71" name="TekstniOkvir 70"/>
          <p:cNvSpPr txBox="1">
            <a:spLocks noChangeArrowheads="1"/>
          </p:cNvSpPr>
          <p:nvPr/>
        </p:nvSpPr>
        <p:spPr bwMode="auto">
          <a:xfrm>
            <a:off x="4564062" y="2017713"/>
            <a:ext cx="1106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dirty="0"/>
              <a:t>a) </a:t>
            </a:r>
            <a:r>
              <a:rPr lang="hr-HR" b="1" dirty="0">
                <a:solidFill>
                  <a:srgbClr val="0070C0"/>
                </a:solidFill>
              </a:rPr>
              <a:t>tetiva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826" y="2028110"/>
            <a:ext cx="398899" cy="29100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730" y="4927647"/>
            <a:ext cx="761534" cy="272813"/>
          </a:xfrm>
          <a:prstGeom prst="rect">
            <a:avLst/>
          </a:prstGeom>
        </p:spPr>
      </p:pic>
      <p:pic>
        <p:nvPicPr>
          <p:cNvPr id="44" name="Slika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5558" y="2946396"/>
            <a:ext cx="843127" cy="309188"/>
          </a:xfrm>
          <a:prstGeom prst="rect">
            <a:avLst/>
          </a:prstGeom>
        </p:spPr>
      </p:pic>
      <p:sp>
        <p:nvSpPr>
          <p:cNvPr id="45" name="TekstniOkvir 44"/>
          <p:cNvSpPr txBox="1">
            <a:spLocks noChangeArrowheads="1"/>
          </p:cNvSpPr>
          <p:nvPr/>
        </p:nvSpPr>
        <p:spPr bwMode="auto">
          <a:xfrm>
            <a:off x="4541838" y="5731481"/>
            <a:ext cx="5349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 dirty="0"/>
              <a:t>Veličina kuta               </a:t>
            </a:r>
            <a:r>
              <a:rPr lang="hr-HR" dirty="0"/>
              <a:t>je </a:t>
            </a:r>
            <a:r>
              <a:rPr lang="hr-HR" sz="2400" dirty="0">
                <a:sym typeface="Symbol" panose="05050102010706020507" pitchFamily="18" charset="2"/>
              </a:rPr>
              <a:t></a:t>
            </a:r>
            <a:r>
              <a:rPr lang="hr-HR" sz="2400" baseline="-25000" dirty="0">
                <a:sym typeface="Symbol" panose="05050102010706020507" pitchFamily="18" charset="2"/>
              </a:rPr>
              <a:t>1</a:t>
            </a:r>
            <a:r>
              <a:rPr lang="hr-HR" sz="2400" dirty="0">
                <a:sym typeface="Symbol" panose="05050102010706020507" pitchFamily="18" charset="2"/>
              </a:rPr>
              <a:t>.</a:t>
            </a:r>
            <a:endParaRPr lang="hr-HR" sz="2400" b="1" dirty="0">
              <a:solidFill>
                <a:srgbClr val="0070C0"/>
              </a:solidFill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4390" y="1618563"/>
            <a:ext cx="857250" cy="323850"/>
          </a:xfrm>
          <a:prstGeom prst="rect">
            <a:avLst/>
          </a:prstGeom>
        </p:spPr>
      </p:pic>
      <p:pic>
        <p:nvPicPr>
          <p:cNvPr id="46" name="Slika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8496" y="2883808"/>
            <a:ext cx="857250" cy="32385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1255" y="2281057"/>
            <a:ext cx="428625" cy="428625"/>
          </a:xfrm>
          <a:prstGeom prst="rect">
            <a:avLst/>
          </a:prstGeom>
        </p:spPr>
      </p:pic>
      <p:pic>
        <p:nvPicPr>
          <p:cNvPr id="47" name="Slika 4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4649" y="4506461"/>
            <a:ext cx="428625" cy="428625"/>
          </a:xfrm>
          <a:prstGeom prst="rect">
            <a:avLst/>
          </a:prstGeom>
        </p:spPr>
      </p:pic>
      <p:pic>
        <p:nvPicPr>
          <p:cNvPr id="48" name="Slika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6962" y="4230688"/>
            <a:ext cx="857250" cy="323850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6549" y="5138741"/>
            <a:ext cx="466725" cy="3905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65934" y="5759038"/>
            <a:ext cx="809625" cy="381000"/>
          </a:xfrm>
          <a:prstGeom prst="rect">
            <a:avLst/>
          </a:prstGeom>
        </p:spPr>
      </p:pic>
      <p:pic>
        <p:nvPicPr>
          <p:cNvPr id="49" name="Slika 4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26828" y="4837715"/>
            <a:ext cx="809625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2" grpId="0"/>
      <p:bldP spid="57" grpId="0"/>
      <p:bldP spid="18464" grpId="0" animBg="1"/>
      <p:bldP spid="18449" grpId="0" animBg="1"/>
      <p:bldP spid="18440" grpId="0" animBg="1"/>
      <p:bldP spid="18442" grpId="0" animBg="1"/>
      <p:bldP spid="18443" grpId="0" animBg="1"/>
      <p:bldP spid="18456" grpId="0" animBg="1"/>
      <p:bldP spid="18457" grpId="0" animBg="1"/>
      <p:bldP spid="37" grpId="0"/>
      <p:bldP spid="38" grpId="0"/>
      <p:bldP spid="39" grpId="0"/>
      <p:bldP spid="40" grpId="0"/>
      <p:bldP spid="58" grpId="0"/>
      <p:bldP spid="59" grpId="0"/>
      <p:bldP spid="60" grpId="0"/>
      <p:bldP spid="71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17"/>
          <p:cNvSpPr>
            <a:spLocks noChangeShapeType="1"/>
          </p:cNvSpPr>
          <p:nvPr/>
        </p:nvSpPr>
        <p:spPr bwMode="auto">
          <a:xfrm flipH="1">
            <a:off x="2152650" y="4257675"/>
            <a:ext cx="1020763" cy="37306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Elipsa 26"/>
          <p:cNvSpPr/>
          <p:nvPr/>
        </p:nvSpPr>
        <p:spPr>
          <a:xfrm>
            <a:off x="582613" y="1470025"/>
            <a:ext cx="3160712" cy="316071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464" name="Arc 32"/>
          <p:cNvSpPr>
            <a:spLocks/>
          </p:cNvSpPr>
          <p:nvPr/>
        </p:nvSpPr>
        <p:spPr bwMode="auto">
          <a:xfrm>
            <a:off x="2163763" y="3060700"/>
            <a:ext cx="1016000" cy="1571625"/>
          </a:xfrm>
          <a:custGeom>
            <a:avLst/>
            <a:gdLst>
              <a:gd name="T0" fmla="*/ 1016000 w 13995"/>
              <a:gd name="T1" fmla="*/ 1197127 h 21600"/>
              <a:gd name="T2" fmla="*/ 4719 w 13995"/>
              <a:gd name="T3" fmla="*/ 1571625 h 21600"/>
              <a:gd name="T4" fmla="*/ 0 w 13995"/>
              <a:gd name="T5" fmla="*/ 0 h 21600"/>
              <a:gd name="T6" fmla="*/ 0 60000 65536"/>
              <a:gd name="T7" fmla="*/ 0 60000 65536"/>
              <a:gd name="T8" fmla="*/ 0 60000 65536"/>
              <a:gd name="T9" fmla="*/ 0 w 13995"/>
              <a:gd name="T10" fmla="*/ 0 h 21600"/>
              <a:gd name="T11" fmla="*/ 13995 w 139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95" h="21600" fill="none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</a:path>
              <a:path w="13995" h="21600" stroke="0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Arc 32"/>
          <p:cNvSpPr>
            <a:spLocks/>
          </p:cNvSpPr>
          <p:nvPr/>
        </p:nvSpPr>
        <p:spPr bwMode="auto">
          <a:xfrm>
            <a:off x="2163763" y="3060700"/>
            <a:ext cx="1016000" cy="1571625"/>
          </a:xfrm>
          <a:custGeom>
            <a:avLst/>
            <a:gdLst>
              <a:gd name="T0" fmla="*/ 1016000 w 13995"/>
              <a:gd name="T1" fmla="*/ 1197127 h 21600"/>
              <a:gd name="T2" fmla="*/ 4719 w 13995"/>
              <a:gd name="T3" fmla="*/ 1571625 h 21600"/>
              <a:gd name="T4" fmla="*/ 0 w 13995"/>
              <a:gd name="T5" fmla="*/ 0 h 21600"/>
              <a:gd name="T6" fmla="*/ 0 60000 65536"/>
              <a:gd name="T7" fmla="*/ 0 60000 65536"/>
              <a:gd name="T8" fmla="*/ 0 60000 65536"/>
              <a:gd name="T9" fmla="*/ 0 w 13995"/>
              <a:gd name="T10" fmla="*/ 0 h 21600"/>
              <a:gd name="T11" fmla="*/ 13995 w 139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95" h="21600" fill="none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</a:path>
              <a:path w="13995" h="21600" stroke="0" extrusionOk="0">
                <a:moveTo>
                  <a:pt x="13994" y="16452"/>
                </a:moveTo>
                <a:cubicBezTo>
                  <a:pt x="10105" y="19761"/>
                  <a:pt x="5170" y="21584"/>
                  <a:pt x="64" y="21599"/>
                </a:cubicBez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 flipH="1">
            <a:off x="2152650" y="4257675"/>
            <a:ext cx="1020763" cy="373063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Arc 6"/>
          <p:cNvSpPr>
            <a:spLocks/>
          </p:cNvSpPr>
          <p:nvPr/>
        </p:nvSpPr>
        <p:spPr bwMode="auto">
          <a:xfrm>
            <a:off x="1858963" y="2595563"/>
            <a:ext cx="293687" cy="454025"/>
          </a:xfrm>
          <a:custGeom>
            <a:avLst/>
            <a:gdLst>
              <a:gd name="T0" fmla="*/ 0 w 14023"/>
              <a:gd name="T1" fmla="*/ 106002 h 21600"/>
              <a:gd name="T2" fmla="*/ 293688 w 14023"/>
              <a:gd name="T3" fmla="*/ 21 h 21600"/>
              <a:gd name="T4" fmla="*/ 290526 w 14023"/>
              <a:gd name="T5" fmla="*/ 454025 h 21600"/>
              <a:gd name="T6" fmla="*/ 0 60000 65536"/>
              <a:gd name="T7" fmla="*/ 0 60000 65536"/>
              <a:gd name="T8" fmla="*/ 0 60000 65536"/>
              <a:gd name="T9" fmla="*/ 0 w 14023"/>
              <a:gd name="T10" fmla="*/ 0 h 21600"/>
              <a:gd name="T11" fmla="*/ 14023 w 1402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23" h="21600" fill="none" extrusionOk="0">
                <a:moveTo>
                  <a:pt x="0" y="5043"/>
                </a:moveTo>
                <a:cubicBezTo>
                  <a:pt x="3888" y="1785"/>
                  <a:pt x="8799" y="-1"/>
                  <a:pt x="13872" y="0"/>
                </a:cubicBezTo>
                <a:cubicBezTo>
                  <a:pt x="13922" y="0"/>
                  <a:pt x="13972" y="0"/>
                  <a:pt x="14023" y="0"/>
                </a:cubicBezTo>
              </a:path>
              <a:path w="14023" h="21600" stroke="0" extrusionOk="0">
                <a:moveTo>
                  <a:pt x="0" y="5043"/>
                </a:moveTo>
                <a:cubicBezTo>
                  <a:pt x="3888" y="1785"/>
                  <a:pt x="8799" y="-1"/>
                  <a:pt x="13872" y="0"/>
                </a:cubicBezTo>
                <a:cubicBezTo>
                  <a:pt x="13922" y="0"/>
                  <a:pt x="13972" y="0"/>
                  <a:pt x="14023" y="0"/>
                </a:cubicBezTo>
                <a:lnTo>
                  <a:pt x="13872" y="21600"/>
                </a:lnTo>
                <a:close/>
              </a:path>
            </a:pathLst>
          </a:custGeom>
          <a:noFill/>
          <a:ln w="19050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Arc 7"/>
          <p:cNvSpPr>
            <a:spLocks/>
          </p:cNvSpPr>
          <p:nvPr/>
        </p:nvSpPr>
        <p:spPr bwMode="auto">
          <a:xfrm>
            <a:off x="2149475" y="2895600"/>
            <a:ext cx="454025" cy="317500"/>
          </a:xfrm>
          <a:custGeom>
            <a:avLst/>
            <a:gdLst>
              <a:gd name="T0" fmla="*/ 426910 w 21600"/>
              <a:gd name="T1" fmla="*/ 0 h 15094"/>
              <a:gd name="T2" fmla="*/ 423862 w 21600"/>
              <a:gd name="T3" fmla="*/ 317500 h 15094"/>
              <a:gd name="T4" fmla="*/ 0 w 21600"/>
              <a:gd name="T5" fmla="*/ 154648 h 15094"/>
              <a:gd name="T6" fmla="*/ 0 60000 65536"/>
              <a:gd name="T7" fmla="*/ 0 60000 65536"/>
              <a:gd name="T8" fmla="*/ 0 60000 65536"/>
              <a:gd name="T9" fmla="*/ 0 w 21600"/>
              <a:gd name="T10" fmla="*/ 0 h 15094"/>
              <a:gd name="T11" fmla="*/ 21600 w 21600"/>
              <a:gd name="T12" fmla="*/ 15094 h 150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094" fill="none" extrusionOk="0">
                <a:moveTo>
                  <a:pt x="20310" y="-1"/>
                </a:moveTo>
                <a:cubicBezTo>
                  <a:pt x="21163" y="2357"/>
                  <a:pt x="21600" y="4845"/>
                  <a:pt x="21600" y="7352"/>
                </a:cubicBezTo>
                <a:cubicBezTo>
                  <a:pt x="21600" y="9998"/>
                  <a:pt x="21113" y="12623"/>
                  <a:pt x="20164" y="15093"/>
                </a:cubicBezTo>
              </a:path>
              <a:path w="21600" h="15094" stroke="0" extrusionOk="0">
                <a:moveTo>
                  <a:pt x="20310" y="-1"/>
                </a:moveTo>
                <a:cubicBezTo>
                  <a:pt x="21163" y="2357"/>
                  <a:pt x="21600" y="4845"/>
                  <a:pt x="21600" y="7352"/>
                </a:cubicBezTo>
                <a:cubicBezTo>
                  <a:pt x="21600" y="9998"/>
                  <a:pt x="21113" y="12623"/>
                  <a:pt x="20164" y="15093"/>
                </a:cubicBezTo>
                <a:lnTo>
                  <a:pt x="0" y="7352"/>
                </a:lnTo>
                <a:close/>
              </a:path>
            </a:pathLst>
          </a:custGeom>
          <a:noFill/>
          <a:ln w="19050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Arc 8"/>
          <p:cNvSpPr>
            <a:spLocks/>
          </p:cNvSpPr>
          <p:nvPr/>
        </p:nvSpPr>
        <p:spPr bwMode="auto">
          <a:xfrm>
            <a:off x="2149475" y="3049588"/>
            <a:ext cx="290513" cy="454025"/>
          </a:xfrm>
          <a:custGeom>
            <a:avLst/>
            <a:gdLst>
              <a:gd name="T0" fmla="*/ 290513 w 13871"/>
              <a:gd name="T1" fmla="*/ 348060 h 21599"/>
              <a:gd name="T2" fmla="*/ 3100 w 13871"/>
              <a:gd name="T3" fmla="*/ 454025 h 21599"/>
              <a:gd name="T4" fmla="*/ 0 w 13871"/>
              <a:gd name="T5" fmla="*/ 0 h 21599"/>
              <a:gd name="T6" fmla="*/ 0 60000 65536"/>
              <a:gd name="T7" fmla="*/ 0 60000 65536"/>
              <a:gd name="T8" fmla="*/ 0 60000 65536"/>
              <a:gd name="T9" fmla="*/ 0 w 13871"/>
              <a:gd name="T10" fmla="*/ 0 h 21599"/>
              <a:gd name="T11" fmla="*/ 13871 w 13871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71" h="21599" fill="none" extrusionOk="0">
                <a:moveTo>
                  <a:pt x="13870" y="16557"/>
                </a:moveTo>
                <a:cubicBezTo>
                  <a:pt x="10021" y="19782"/>
                  <a:pt x="5169" y="21565"/>
                  <a:pt x="148" y="21599"/>
                </a:cubicBezTo>
              </a:path>
              <a:path w="13871" h="21599" stroke="0" extrusionOk="0">
                <a:moveTo>
                  <a:pt x="13870" y="16557"/>
                </a:moveTo>
                <a:cubicBezTo>
                  <a:pt x="10021" y="19782"/>
                  <a:pt x="5169" y="21565"/>
                  <a:pt x="148" y="21599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2143125" y="3054350"/>
            <a:ext cx="9525" cy="2627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2152650" y="3054350"/>
            <a:ext cx="1870075" cy="2197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>
            <a:off x="2157413" y="585788"/>
            <a:ext cx="0" cy="24685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471488" y="1066800"/>
            <a:ext cx="1681162" cy="1987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152650" y="3059113"/>
            <a:ext cx="2600325" cy="950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H="1">
            <a:off x="2152650" y="2224088"/>
            <a:ext cx="2271713" cy="835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3636963" y="2509838"/>
            <a:ext cx="1587" cy="108902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3613150" y="3579813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3613150" y="2490788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6163" name="Oval 23"/>
          <p:cNvSpPr>
            <a:spLocks noChangeArrowheads="1"/>
          </p:cNvSpPr>
          <p:nvPr/>
        </p:nvSpPr>
        <p:spPr bwMode="auto">
          <a:xfrm>
            <a:off x="2133600" y="3030538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66" name="Arc 34"/>
          <p:cNvSpPr>
            <a:spLocks/>
          </p:cNvSpPr>
          <p:nvPr/>
        </p:nvSpPr>
        <p:spPr bwMode="auto">
          <a:xfrm>
            <a:off x="1143000" y="1470025"/>
            <a:ext cx="1020763" cy="1571625"/>
          </a:xfrm>
          <a:custGeom>
            <a:avLst/>
            <a:gdLst>
              <a:gd name="T0" fmla="*/ 0 w 14049"/>
              <a:gd name="T1" fmla="*/ 373770 h 21600"/>
              <a:gd name="T2" fmla="*/ 1020763 w 14049"/>
              <a:gd name="T3" fmla="*/ 0 h 21600"/>
              <a:gd name="T4" fmla="*/ 1015968 w 14049"/>
              <a:gd name="T5" fmla="*/ 1571625 h 21600"/>
              <a:gd name="T6" fmla="*/ 0 60000 65536"/>
              <a:gd name="T7" fmla="*/ 0 60000 65536"/>
              <a:gd name="T8" fmla="*/ 0 60000 65536"/>
              <a:gd name="T9" fmla="*/ 0 w 14049"/>
              <a:gd name="T10" fmla="*/ 0 h 21600"/>
              <a:gd name="T11" fmla="*/ 14049 w 1404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49" h="21600" fill="none" extrusionOk="0">
                <a:moveTo>
                  <a:pt x="-1" y="5136"/>
                </a:moveTo>
                <a:cubicBezTo>
                  <a:pt x="3904" y="1820"/>
                  <a:pt x="8860" y="-1"/>
                  <a:pt x="13983" y="0"/>
                </a:cubicBezTo>
                <a:cubicBezTo>
                  <a:pt x="14004" y="0"/>
                  <a:pt x="14026" y="0"/>
                  <a:pt x="14048" y="0"/>
                </a:cubicBezTo>
              </a:path>
              <a:path w="14049" h="21600" stroke="0" extrusionOk="0">
                <a:moveTo>
                  <a:pt x="-1" y="5136"/>
                </a:moveTo>
                <a:cubicBezTo>
                  <a:pt x="3904" y="1820"/>
                  <a:pt x="8860" y="-1"/>
                  <a:pt x="13983" y="0"/>
                </a:cubicBezTo>
                <a:cubicBezTo>
                  <a:pt x="14004" y="0"/>
                  <a:pt x="14026" y="0"/>
                  <a:pt x="14048" y="0"/>
                </a:cubicBezTo>
                <a:lnTo>
                  <a:pt x="13983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Oval 24"/>
          <p:cNvSpPr>
            <a:spLocks noChangeArrowheads="1"/>
          </p:cNvSpPr>
          <p:nvPr/>
        </p:nvSpPr>
        <p:spPr bwMode="auto">
          <a:xfrm>
            <a:off x="3149600" y="4233863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2124075" y="4606925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3" name="Oval 21"/>
          <p:cNvSpPr>
            <a:spLocks noChangeArrowheads="1"/>
          </p:cNvSpPr>
          <p:nvPr/>
        </p:nvSpPr>
        <p:spPr bwMode="auto">
          <a:xfrm>
            <a:off x="2128838" y="1449388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8454" name="Oval 22"/>
          <p:cNvSpPr>
            <a:spLocks noChangeArrowheads="1"/>
          </p:cNvSpPr>
          <p:nvPr/>
        </p:nvSpPr>
        <p:spPr bwMode="auto">
          <a:xfrm>
            <a:off x="1114425" y="1822450"/>
            <a:ext cx="50800" cy="50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6169" name="TekstniOkvir 35"/>
          <p:cNvSpPr txBox="1">
            <a:spLocks noChangeArrowheads="1"/>
          </p:cNvSpPr>
          <p:nvPr/>
        </p:nvSpPr>
        <p:spPr bwMode="auto">
          <a:xfrm>
            <a:off x="1835150" y="2960688"/>
            <a:ext cx="400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S</a:t>
            </a:r>
          </a:p>
        </p:txBody>
      </p:sp>
      <p:sp>
        <p:nvSpPr>
          <p:cNvPr id="37" name="TekstniOkvir 36"/>
          <p:cNvSpPr txBox="1">
            <a:spLocks noChangeArrowheads="1"/>
          </p:cNvSpPr>
          <p:nvPr/>
        </p:nvSpPr>
        <p:spPr bwMode="auto">
          <a:xfrm>
            <a:off x="3186113" y="40909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B</a:t>
            </a:r>
          </a:p>
        </p:txBody>
      </p:sp>
      <p:sp>
        <p:nvSpPr>
          <p:cNvPr id="38" name="TekstniOkvir 37"/>
          <p:cNvSpPr txBox="1">
            <a:spLocks noChangeArrowheads="1"/>
          </p:cNvSpPr>
          <p:nvPr/>
        </p:nvSpPr>
        <p:spPr bwMode="auto">
          <a:xfrm>
            <a:off x="1852613" y="459581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A</a:t>
            </a:r>
          </a:p>
        </p:txBody>
      </p:sp>
      <p:sp>
        <p:nvSpPr>
          <p:cNvPr id="39" name="TekstniOkvir 38"/>
          <p:cNvSpPr txBox="1">
            <a:spLocks noChangeArrowheads="1"/>
          </p:cNvSpPr>
          <p:nvPr/>
        </p:nvSpPr>
        <p:spPr bwMode="auto">
          <a:xfrm>
            <a:off x="3529013" y="21097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D</a:t>
            </a:r>
          </a:p>
        </p:txBody>
      </p:sp>
      <p:sp>
        <p:nvSpPr>
          <p:cNvPr id="40" name="TekstniOkvir 39"/>
          <p:cNvSpPr txBox="1">
            <a:spLocks noChangeArrowheads="1"/>
          </p:cNvSpPr>
          <p:nvPr/>
        </p:nvSpPr>
        <p:spPr bwMode="auto">
          <a:xfrm>
            <a:off x="3543300" y="3586163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C</a:t>
            </a:r>
          </a:p>
        </p:txBody>
      </p:sp>
      <p:sp>
        <p:nvSpPr>
          <p:cNvPr id="41" name="TekstniOkvir 40"/>
          <p:cNvSpPr txBox="1">
            <a:spLocks noChangeArrowheads="1"/>
          </p:cNvSpPr>
          <p:nvPr/>
        </p:nvSpPr>
        <p:spPr bwMode="auto">
          <a:xfrm>
            <a:off x="4802188" y="2112963"/>
            <a:ext cx="41417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/>
              <a:t>Kružnim lukovima </a:t>
            </a:r>
            <a:r>
              <a:rPr lang="hr-HR"/>
              <a:t>jednakih duljina pripadaju </a:t>
            </a:r>
            <a:r>
              <a:rPr lang="hr-HR" b="1"/>
              <a:t>tetive</a:t>
            </a:r>
            <a:r>
              <a:rPr lang="hr-HR"/>
              <a:t> jednakih (sukladnih) duljina.</a:t>
            </a:r>
          </a:p>
        </p:txBody>
      </p:sp>
      <p:sp>
        <p:nvSpPr>
          <p:cNvPr id="42" name="TekstniOkvir 41"/>
          <p:cNvSpPr txBox="1">
            <a:spLocks noChangeArrowheads="1"/>
          </p:cNvSpPr>
          <p:nvPr/>
        </p:nvSpPr>
        <p:spPr bwMode="auto">
          <a:xfrm>
            <a:off x="4457700" y="4279900"/>
            <a:ext cx="4468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b="1">
                <a:solidFill>
                  <a:srgbClr val="FF0000"/>
                </a:solidFill>
              </a:rPr>
              <a:t>Tetivama (kružnim lukovima) </a:t>
            </a:r>
            <a:r>
              <a:rPr lang="hr-HR"/>
              <a:t>jednakih duljina pripadaju</a:t>
            </a:r>
            <a:r>
              <a:rPr lang="hr-HR" b="1">
                <a:solidFill>
                  <a:srgbClr val="FF0000"/>
                </a:solidFill>
              </a:rPr>
              <a:t> središnji kutovi</a:t>
            </a:r>
            <a:r>
              <a:rPr lang="hr-HR" b="1"/>
              <a:t> </a:t>
            </a:r>
            <a:r>
              <a:rPr lang="hr-HR"/>
              <a:t>jednakih veličina.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200000">
                                      <p:cBhvr>
                                        <p:cTn id="23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10659 -0.2027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-101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11042 -0.4055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" y="-2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8464" grpId="0" animBg="1"/>
      <p:bldP spid="18464" grpId="1" animBg="1"/>
      <p:bldP spid="18464" grpId="2" animBg="1"/>
      <p:bldP spid="34" grpId="0" animBg="1"/>
      <p:bldP spid="18449" grpId="0" animBg="1"/>
      <p:bldP spid="18449" grpId="1" animBg="1"/>
      <p:bldP spid="18438" grpId="0" animBg="1"/>
      <p:bldP spid="18439" grpId="0" animBg="1"/>
      <p:bldP spid="18440" grpId="0" animBg="1"/>
      <p:bldP spid="18442" grpId="0" animBg="1"/>
      <p:bldP spid="18443" grpId="0" animBg="1"/>
      <p:bldP spid="18444" grpId="0" animBg="1"/>
      <p:bldP spid="18445" grpId="0" animBg="1"/>
      <p:bldP spid="18446" grpId="0" animBg="1"/>
      <p:bldP spid="18447" grpId="0" animBg="1"/>
      <p:bldP spid="18448" grpId="0" animBg="1"/>
      <p:bldP spid="18451" grpId="0" animBg="1"/>
      <p:bldP spid="18452" grpId="0" animBg="1"/>
      <p:bldP spid="18466" grpId="0" animBg="1"/>
      <p:bldP spid="18456" grpId="0" animBg="1"/>
      <p:bldP spid="18457" grpId="0" animBg="1"/>
      <p:bldP spid="18453" grpId="0" animBg="1"/>
      <p:bldP spid="18454" grpId="0" animBg="1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6_2__sredisnji_kut_kruznice</Template>
  <TotalTime>0</TotalTime>
  <Words>107</Words>
  <Application>Microsoft Office PowerPoint</Application>
  <PresentationFormat>Prikaz na zaslonu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Math 7</vt:lpstr>
      <vt:lpstr>Theme 5</vt:lpstr>
      <vt:lpstr>6.2. DULJINA KRUŽNOG LUKA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6.2. DULJINA KRUŽNOG LUKA</dc:title>
  <dc:creator>Jasminka Viljevac</dc:creator>
  <cp:lastModifiedBy>Jasminka Viljevac</cp:lastModifiedBy>
  <cp:revision>1</cp:revision>
  <dcterms:created xsi:type="dcterms:W3CDTF">2021-11-04T10:38:12Z</dcterms:created>
  <dcterms:modified xsi:type="dcterms:W3CDTF">2021-11-04T10:39:03Z</dcterms:modified>
</cp:coreProperties>
</file>